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580" r:id="rId3"/>
    <p:sldId id="603" r:id="rId4"/>
    <p:sldId id="588" r:id="rId5"/>
    <p:sldId id="591" r:id="rId6"/>
    <p:sldId id="607" r:id="rId7"/>
    <p:sldId id="611" r:id="rId8"/>
    <p:sldId id="589" r:id="rId9"/>
    <p:sldId id="590" r:id="rId10"/>
    <p:sldId id="606" r:id="rId11"/>
    <p:sldId id="592" r:id="rId12"/>
    <p:sldId id="608" r:id="rId13"/>
    <p:sldId id="610" r:id="rId14"/>
    <p:sldId id="585" r:id="rId15"/>
    <p:sldId id="529" r:id="rId16"/>
    <p:sldId id="576" r:id="rId17"/>
    <p:sldId id="597" r:id="rId18"/>
    <p:sldId id="612" r:id="rId19"/>
    <p:sldId id="595" r:id="rId20"/>
    <p:sldId id="605" r:id="rId21"/>
    <p:sldId id="5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FC4"/>
    <a:srgbClr val="F8766D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/>
    <p:restoredTop sz="79452" autoAdjust="0"/>
  </p:normalViewPr>
  <p:slideViewPr>
    <p:cSldViewPr snapToGrid="0" showGuides="1">
      <p:cViewPr varScale="1">
        <p:scale>
          <a:sx n="132" d="100"/>
          <a:sy n="132" d="100"/>
        </p:scale>
        <p:origin x="174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D8F74-62AC-C307-FC2D-2933A9D3B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AA658-C7F2-B01E-A39A-2FDAF7F3D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317CD-459A-735A-878F-2A7D16591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 raising concern of overfitting to our data (i.e.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subsetting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features ~arbitrarily), but the non-specific features with literature evidence are perhaps more backed up here (less biased by noise)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Only showing PCs with p &lt; 0.05 for group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48AFD-8DF2-2A3A-3AAA-91E18669F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3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29431-D01B-C0CC-CDAB-871925138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CF392-ED0D-9A93-9887-159C3995E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DC1F4C-C906-B995-14E5-666FEB2DB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REML (Restricted Maximum Likelihood) is a statistical technique used for parameter estimation, particularly in mixed-effects models and generalized additive models (GAMs)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If doing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irAE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time point feature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freq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comparisons, would take visit 2/3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irAE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into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irAE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group (so differently from here)</a:t>
            </a: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2ECA8-1659-726B-19D0-4FD75C3B0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01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E7C44-D6B4-7DDA-39BD-65877D2B6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CC47F-1C12-D95F-1D5E-F75D3725D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42DB84-6123-48AB-5C26-0C9B355FF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See same trend in skin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 for CD56bright of NK, and this matches finding from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Kovacsovics-Bankowski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et al. J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Immunother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Cancer. 2024 (lower CD56bright of NK in patients at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max), surprisingly despite their cohort was mostly not pulmonary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was mostly melanoma!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020C2-A6F6-B40A-DCAA-EADE7B89F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4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48F-8715-360B-C897-860EBD569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A17E9B-42D3-2CFC-1CE4-AE25B98E7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476D1F-B3A7-5FCB-B96A-AC7218DDA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for rheumatoid, interaction (group-visit3) effects for DN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0.044) and CRTH2+ of NN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0.015)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4517C-E2DD-1249-56D6-38BB8EC2A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07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B807E-11FD-5DB0-BB5E-F333E31B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A702EC-1EFD-3CAF-634B-9CE0ABCFA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CC300-4F75-C5AB-1C93-4BBEC995F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52565-3904-2871-E2F9-3E0981137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53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 W. </a:t>
            </a:r>
            <a:r>
              <a:rPr lang="en-US"/>
              <a:t>working on single-param gates to send my way</a:t>
            </a:r>
            <a:endParaRPr lang="en-US" dirty="0"/>
          </a:p>
          <a:p>
            <a:endParaRPr lang="en-US" dirty="0"/>
          </a:p>
          <a:p>
            <a:r>
              <a:rPr lang="en-US" dirty="0"/>
              <a:t>Public data test is likely ~complicated by needing similar cohorts to see same effects</a:t>
            </a:r>
          </a:p>
          <a:p>
            <a:endParaRPr lang="en-US" dirty="0"/>
          </a:p>
          <a:p>
            <a:r>
              <a:rPr lang="en-US" b="1" dirty="0"/>
              <a:t>But public data test would be very important given concerns of overfitting… for the module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1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48B13-30EE-E356-DF75-C70ED8C1E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A960C-7569-2835-AC26-E2336527B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BD180-8AA5-801B-782A-DAC2328E0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BD182-0A2A-5DEC-35B1-11FA6B680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36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B2663-6DA1-BF8F-AAFA-F203EFCAF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A15EEB-2599-2A47-7D4F-E954AA811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AAB43-FD45-DB57-4642-A9B90EED0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See same trend in skin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 for CD56bright of NK, and this matches finding from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Kovacsovics-Bankowski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et al. J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Immunother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Cancer. 2024 (lower CD56bright of NK in patients at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max), surprisingly despite their cohort was mostly not pulmonary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was mostly melanoma!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AEB17-991C-E43C-BA10-7F018F1390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13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CA6F7-2C47-8C5D-1E48-D923FB72B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7CB896-1920-9F0E-761B-F9127A4D2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E0CDB-E1F5-0F0A-850A-F880BEBB7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for rheumatoid, interaction (group-visit3) effects for DN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0.044) and CRTH2+ of NN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0.015)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B7789-B99F-5EB8-4BF7-F8D443FFD9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68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09E1-5BF5-E036-3442-7268BBF3B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A20BF-8435-5510-3BBC-71CE3DA0E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A21EA-CF11-4247-8C57-77B0FC92A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Ask Jane if grouping arthralgia and arthritis ok here for rheumatoid group (n =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BCED4-BE32-6B7F-8DE9-954D7F32F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00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DE371-A4FA-1E4E-DC16-AAE5003EF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2F87F0-0C1E-C6F4-3114-00F4011661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6E9E1-124C-3932-10BD-B0B0E3163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A2E41-CE57-1BE2-AAD7-76BD1E7987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28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0352D-0110-FB7B-D81A-C364DC246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069C3A-27E2-4D10-1AF6-022CCBD6D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92540-1B63-F6DC-065E-6E57CEBF1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9EBA0-E13A-35F8-62C6-C0670999F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88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C2AA6-A54D-13A9-B878-403E5F2F9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E6170B-5A6F-F3A2-FE11-498BAC04F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25C61-63C6-C971-394A-E4B0B1267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Logit transforms 0-1 to –inf, inf to normalize data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likely overcorrecting but no better idea (yet)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7F545-E3AB-E3FD-F7EA-FE6E201442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74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FB25-3298-525C-74FA-F809B6FB2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FE497-9544-0A7B-311C-D66C17574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53A46-7357-CD9A-E0C8-94286807E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if including pleural effusion, then PD1+ of NKs drops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&gt; 0.05) but it doesn’t matter for CD56bright of NKs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CD56bright NK are abundant cytokine producers but only weakly cytotoxic before activation, PD1+ NK presumably more inhibited…, so these trends make sense with more active 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 more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 and more inhibited  less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irAE</a:t>
            </a: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73967-C453-7944-601F-93FC4E935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36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2823-4286-DDF8-A154-CA6EB56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16198-1348-F65B-4C6B-3EA1F8603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941BE-8594-FFD4-EE00-D0EB0E7D9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 features with &lt; 5% NAs, replace NAs with mean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~overfitting… so good to raise that caveat. Weak immunotype signals that ”necessitated” this for most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 comparisons (except pneumonitis) at baseline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Should also emphasize that modules are somewhat arbitrary in sense that multiple different configurations of mostly same features would likely work for each module approach taken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0B67C-0A0B-A954-5FF3-8465AA5B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A6D8A-3313-BDA4-E005-7F4DBF20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570321-DAB2-4D36-2C5D-58503E73A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F18B8-083F-A35D-94A3-AAB023127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1E02C-7D1F-4060-7C2B-C69B4813E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14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13176-2942-B099-7B0A-EC2C9787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CC46-605C-86BE-4384-EB5357B40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BDDC0-A3A7-60F6-BC94-24E0AAFA9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&gt; 0.9 here for PCs 1-3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1.1% translates to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0.011 (Monte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carlo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)?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SCM feature most common in sets of 4 that hit significance, not surprisingly given it’s a borderline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itself…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 modify set size from 3-10 and still see ~1%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 run random set test much more than 1000 times and still see ~1%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826CA-855E-244A-0309-35F9A57B7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14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9D9B6-E71C-4D50-7454-DA41DC42E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04800-14B0-6736-C728-87AFCB806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11E051-870C-E48B-7087-42C658F2A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~similar if including OOR in sense that module needed, contributing features are mostly different (CD4 of T cells present both ways)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DF8B4-8EC6-0549-9CAA-6782E7FDB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7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3A205-2E59-1F02-7B94-019AB2E08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1C05A-D976-7A7F-86A6-47C552F8C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A17C1E-A2CC-BF0D-3269-716A54B68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Opposite their result, but it was baseline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82A0E-F202-BFEF-728A-4DE9BA45C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4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137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NCI update – analyzing </a:t>
            </a:r>
            <a:r>
              <a:rPr lang="en-US" sz="4400" dirty="0" err="1"/>
              <a:t>CyTOF</a:t>
            </a:r>
            <a:r>
              <a:rPr lang="en-US" sz="4400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812"/>
            <a:ext cx="9144000" cy="1655762"/>
          </a:xfrm>
        </p:spPr>
        <p:txBody>
          <a:bodyPr/>
          <a:lstStyle/>
          <a:p>
            <a:r>
              <a:rPr lang="en-US" dirty="0"/>
              <a:t>12-6-2024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 err="1"/>
              <a:t>Linsley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E943F-8346-9556-6F4F-BBB5C03BD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2AC51-A50F-80DE-5699-2D3C797A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Summary of baseline module analysis: several features may be more </a:t>
            </a:r>
            <a:r>
              <a:rPr lang="en-US" dirty="0" err="1"/>
              <a:t>irAE</a:t>
            </a:r>
            <a:r>
              <a:rPr lang="en-US" dirty="0"/>
              <a:t>-type-specific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3EE769-B4ED-6D49-9143-A862B858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680" y="1793529"/>
            <a:ext cx="6324600" cy="5064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39F83-C3AF-EB88-DAD8-41503A8EA978}"/>
              </a:ext>
            </a:extLst>
          </p:cNvPr>
          <p:cNvSpPr txBox="1"/>
          <p:nvPr/>
        </p:nvSpPr>
        <p:spPr>
          <a:xfrm>
            <a:off x="7581502" y="5116371"/>
            <a:ext cx="4610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reported lower in severe </a:t>
            </a:r>
            <a:r>
              <a:rPr lang="en-US" sz="1400" dirty="0" err="1"/>
              <a:t>irAE</a:t>
            </a:r>
            <a:r>
              <a:rPr lang="en-US" sz="1400" dirty="0"/>
              <a:t> patients at </a:t>
            </a:r>
            <a:r>
              <a:rPr lang="en-US" sz="1400" dirty="0" err="1"/>
              <a:t>irAE</a:t>
            </a:r>
            <a:r>
              <a:rPr lang="en-US" sz="1400" dirty="0"/>
              <a:t> time (</a:t>
            </a:r>
            <a:r>
              <a:rPr lang="en-US" sz="1400" dirty="0" err="1"/>
              <a:t>Kovacsovics-Bankowski</a:t>
            </a:r>
            <a:r>
              <a:rPr lang="en-US" sz="1400" dirty="0"/>
              <a:t> et al. </a:t>
            </a:r>
            <a:r>
              <a:rPr lang="en-US" sz="1400" i="1" dirty="0"/>
              <a:t>J </a:t>
            </a:r>
            <a:r>
              <a:rPr lang="en-US" sz="1400" i="1" dirty="0" err="1"/>
              <a:t>Immunother</a:t>
            </a:r>
            <a:r>
              <a:rPr lang="en-US" sz="1400" i="1" dirty="0"/>
              <a:t> Cancer</a:t>
            </a:r>
            <a:r>
              <a:rPr lang="en-US" sz="1400" dirty="0"/>
              <a:t>. 2024)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49655A-1D72-6A0B-A8B9-E5365338660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929120" y="5377981"/>
            <a:ext cx="652382" cy="1795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0AF284-4DE1-80F3-1813-DFE6A87C6A97}"/>
              </a:ext>
            </a:extLst>
          </p:cNvPr>
          <p:cNvSpPr txBox="1"/>
          <p:nvPr/>
        </p:nvSpPr>
        <p:spPr>
          <a:xfrm>
            <a:off x="7581502" y="3256219"/>
            <a:ext cx="4610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reported enriched in ICI-arthritis joints (Wang et al. </a:t>
            </a:r>
            <a:r>
              <a:rPr lang="en-US" sz="1400" i="1" dirty="0"/>
              <a:t>Sci Immunol.</a:t>
            </a:r>
            <a:r>
              <a:rPr lang="en-US" sz="1400" dirty="0"/>
              <a:t>, 2023)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B1A555-DA7B-998D-F3F4-9DA993E856D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714689" y="3517829"/>
            <a:ext cx="866813" cy="8403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89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328E4-F67B-9840-07C3-600FEFC7C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74E6-163E-865D-145A-09E7E3807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Longitudinal analysis methods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ADC5F5-7657-8DAC-5BA7-BB544F7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24440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Removed PD1</a:t>
            </a:r>
            <a:r>
              <a:rPr lang="en-US" baseline="30000" dirty="0"/>
              <a:t>+</a:t>
            </a:r>
            <a:r>
              <a:rPr lang="en-US" dirty="0"/>
              <a:t> features (15)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Grouped “Visit 2, </a:t>
            </a:r>
            <a:r>
              <a:rPr lang="en-US" dirty="0" err="1"/>
              <a:t>irAE</a:t>
            </a:r>
            <a:r>
              <a:rPr lang="en-US" dirty="0"/>
              <a:t>” and “Visit 3, </a:t>
            </a:r>
            <a:r>
              <a:rPr lang="en-US" dirty="0" err="1"/>
              <a:t>irAE</a:t>
            </a:r>
            <a:r>
              <a:rPr lang="en-US" dirty="0"/>
              <a:t>” with “Visit 2”, “Visit 3”, respectively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Used mixed effect non-linear model with interaction between </a:t>
            </a:r>
            <a:r>
              <a:rPr lang="en-US" dirty="0" err="1"/>
              <a:t>irAE</a:t>
            </a:r>
            <a:r>
              <a:rPr lang="en-US" dirty="0"/>
              <a:t> group &amp; visit, random effect for donor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Looked for significant interactions between </a:t>
            </a:r>
            <a:r>
              <a:rPr lang="en-US" dirty="0" err="1"/>
              <a:t>irAE</a:t>
            </a:r>
            <a:r>
              <a:rPr lang="en-US" dirty="0"/>
              <a:t> group &amp; visit (different slopes from baseline)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8A142-6D29-EDB6-0735-BBF7D4BA432E}"/>
              </a:ext>
            </a:extLst>
          </p:cNvPr>
          <p:cNvSpPr txBox="1"/>
          <p:nvPr/>
        </p:nvSpPr>
        <p:spPr>
          <a:xfrm>
            <a:off x="1133475" y="4412084"/>
            <a:ext cx="953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model &lt;- gam(</a:t>
            </a:r>
            <a:r>
              <a:rPr lang="en-US" dirty="0" err="1"/>
              <a:t>freq</a:t>
            </a:r>
            <a:r>
              <a:rPr lang="en-US" dirty="0"/>
              <a:t> ~ </a:t>
            </a:r>
            <a:r>
              <a:rPr lang="en-US" dirty="0" err="1"/>
              <a:t>irae_group</a:t>
            </a:r>
            <a:r>
              <a:rPr lang="en-US" dirty="0"/>
              <a:t> * visit + s(</a:t>
            </a:r>
            <a:r>
              <a:rPr lang="en-US" dirty="0" err="1"/>
              <a:t>patient_id</a:t>
            </a:r>
            <a:r>
              <a:rPr lang="en-US" dirty="0"/>
              <a:t>, bs = "re"), data = data, method = 'REML')</a:t>
            </a:r>
          </a:p>
        </p:txBody>
      </p:sp>
    </p:spTree>
    <p:extLst>
      <p:ext uri="{BB962C8B-B14F-4D97-AF65-F5344CB8AC3E}">
        <p14:creationId xmlns:p14="http://schemas.microsoft.com/office/powerpoint/2010/main" val="2445467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CF64A-5126-DB20-C3B5-FEBB940A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845384-0D30-A7F3-8FEF-78B491D7C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321" y="2727594"/>
            <a:ext cx="3877961" cy="2607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C54448-0836-50C0-3AFE-898D3B51C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19" y="2727594"/>
            <a:ext cx="3941403" cy="26076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6C80C5-EFA9-3960-9FF6-AB77BB6F8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039" y="2727676"/>
            <a:ext cx="3877961" cy="26084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4E0CD-4AE3-BDE8-6C24-964F11064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Frequency of CD56</a:t>
            </a:r>
            <a:r>
              <a:rPr lang="en-US" baseline="30000" dirty="0"/>
              <a:t>bright</a:t>
            </a:r>
            <a:r>
              <a:rPr lang="en-US" dirty="0"/>
              <a:t> of NK cells decreases with ICI specifically in combined </a:t>
            </a:r>
            <a:r>
              <a:rPr lang="en-US" dirty="0" err="1"/>
              <a:t>irAE</a:t>
            </a:r>
            <a:r>
              <a:rPr lang="en-US" dirty="0"/>
              <a:t> and skin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125E8A-763C-734A-A879-176883C3675F}"/>
              </a:ext>
            </a:extLst>
          </p:cNvPr>
          <p:cNvSpPr txBox="1"/>
          <p:nvPr/>
        </p:nvSpPr>
        <p:spPr>
          <a:xfrm>
            <a:off x="1916819" y="29660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6FD041-D2B0-B73D-148A-79FFF79B3D68}"/>
              </a:ext>
            </a:extLst>
          </p:cNvPr>
          <p:cNvSpPr txBox="1"/>
          <p:nvPr/>
        </p:nvSpPr>
        <p:spPr>
          <a:xfrm>
            <a:off x="4874782" y="648866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8F6B1-420C-54DB-E817-A3D6A69C7746}"/>
              </a:ext>
            </a:extLst>
          </p:cNvPr>
          <p:cNvSpPr txBox="1"/>
          <p:nvPr/>
        </p:nvSpPr>
        <p:spPr>
          <a:xfrm>
            <a:off x="5992475" y="2966077"/>
            <a:ext cx="38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E649D8-CD6C-9D25-2A63-094727969BC1}"/>
              </a:ext>
            </a:extLst>
          </p:cNvPr>
          <p:cNvSpPr txBox="1"/>
          <p:nvPr/>
        </p:nvSpPr>
        <p:spPr>
          <a:xfrm>
            <a:off x="7713582" y="6143541"/>
            <a:ext cx="46104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CD56</a:t>
            </a:r>
            <a:r>
              <a:rPr lang="en-US" sz="1400" baseline="30000" dirty="0"/>
              <a:t>bright</a:t>
            </a:r>
            <a:r>
              <a:rPr lang="en-US" sz="1400" dirty="0"/>
              <a:t> of NK frequency reported lower in severe </a:t>
            </a:r>
            <a:r>
              <a:rPr lang="en-US" sz="1400" dirty="0" err="1"/>
              <a:t>irAE</a:t>
            </a:r>
            <a:r>
              <a:rPr lang="en-US" sz="1400" dirty="0"/>
              <a:t> patients at </a:t>
            </a:r>
            <a:r>
              <a:rPr lang="en-US" sz="1400" dirty="0" err="1"/>
              <a:t>irAE</a:t>
            </a:r>
            <a:r>
              <a:rPr lang="en-US" sz="1400" dirty="0"/>
              <a:t> time (</a:t>
            </a:r>
            <a:r>
              <a:rPr lang="en-US" sz="1400" dirty="0" err="1"/>
              <a:t>Kovacsovics-Bankowski</a:t>
            </a:r>
            <a:r>
              <a:rPr lang="en-US" sz="1400" dirty="0"/>
              <a:t> et al. </a:t>
            </a:r>
            <a:r>
              <a:rPr lang="en-US" sz="1400" i="1" dirty="0"/>
              <a:t>J </a:t>
            </a:r>
            <a:r>
              <a:rPr lang="en-US" sz="1400" i="1" dirty="0" err="1"/>
              <a:t>Immunother</a:t>
            </a:r>
            <a:r>
              <a:rPr lang="en-US" sz="1400" i="1" dirty="0"/>
              <a:t> Cancer</a:t>
            </a:r>
            <a:r>
              <a:rPr lang="en-US" sz="1400" dirty="0"/>
              <a:t>. 2024)</a:t>
            </a:r>
          </a:p>
        </p:txBody>
      </p:sp>
    </p:spTree>
    <p:extLst>
      <p:ext uri="{BB962C8B-B14F-4D97-AF65-F5344CB8AC3E}">
        <p14:creationId xmlns:p14="http://schemas.microsoft.com/office/powerpoint/2010/main" val="3150660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6F6ED-E35A-4221-1591-8128C3FD7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CAD7B8-D9B0-5203-2702-EC50CBD9E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80" y="1926218"/>
            <a:ext cx="7269480" cy="4861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AB5AB6-5ADD-18F0-1312-4D40A56E3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Frequency of CD38</a:t>
            </a:r>
            <a:r>
              <a:rPr lang="en-US" baseline="30000" dirty="0"/>
              <a:t>hi</a:t>
            </a:r>
            <a:r>
              <a:rPr lang="en-US" dirty="0"/>
              <a:t>CD127</a:t>
            </a:r>
            <a:r>
              <a:rPr lang="en-US" baseline="30000" dirty="0"/>
              <a:t>-</a:t>
            </a:r>
            <a:r>
              <a:rPr lang="en-US" dirty="0"/>
              <a:t> of NN CD8s may increase more in “rheumatoid”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E6D29-893B-4974-FD30-F009F4B66D54}"/>
              </a:ext>
            </a:extLst>
          </p:cNvPr>
          <p:cNvSpPr txBox="1"/>
          <p:nvPr/>
        </p:nvSpPr>
        <p:spPr>
          <a:xfrm>
            <a:off x="8490686" y="6271205"/>
            <a:ext cx="370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CD38</a:t>
            </a:r>
            <a:r>
              <a:rPr lang="en-US" sz="1400" baseline="30000" dirty="0"/>
              <a:t>hi</a:t>
            </a:r>
            <a:r>
              <a:rPr lang="en-US" sz="1400" dirty="0"/>
              <a:t>CD127</a:t>
            </a:r>
            <a:r>
              <a:rPr lang="en-US" sz="1400" baseline="30000" dirty="0"/>
              <a:t>-</a:t>
            </a:r>
            <a:r>
              <a:rPr lang="en-US" sz="1400" dirty="0"/>
              <a:t> CD8s reported enriched in ICI-arthritis joints (Wang et al. </a:t>
            </a:r>
            <a:r>
              <a:rPr lang="en-US" sz="1400" i="1" dirty="0"/>
              <a:t>Sci Immunol.</a:t>
            </a:r>
            <a:r>
              <a:rPr lang="en-US" sz="1400" dirty="0"/>
              <a:t>, 2023)</a:t>
            </a:r>
          </a:p>
        </p:txBody>
      </p:sp>
    </p:spTree>
    <p:extLst>
      <p:ext uri="{BB962C8B-B14F-4D97-AF65-F5344CB8AC3E}">
        <p14:creationId xmlns:p14="http://schemas.microsoft.com/office/powerpoint/2010/main" val="1545773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E1F00-B888-2BB6-2C71-14E5AA767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F0C8-B4D5-2CC8-5E88-67F8184F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B51E-B2B5-4960-3669-8C22EA76A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Baseline analyses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b="1" dirty="0"/>
              <a:t>CD56</a:t>
            </a:r>
            <a:r>
              <a:rPr lang="en-US" b="1" baseline="30000" dirty="0"/>
              <a:t>bright</a:t>
            </a:r>
            <a:r>
              <a:rPr lang="en-US" b="1" dirty="0"/>
              <a:t> of NK cells frequency higher, PD1</a:t>
            </a:r>
            <a:r>
              <a:rPr lang="en-US" b="1" baseline="30000" dirty="0"/>
              <a:t>+</a:t>
            </a:r>
            <a:r>
              <a:rPr lang="en-US" b="1" dirty="0"/>
              <a:t> of NK cells frequency lower in those developing pneumonitis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some features may appear more </a:t>
            </a:r>
            <a:r>
              <a:rPr lang="en-US" dirty="0" err="1"/>
              <a:t>irAE</a:t>
            </a:r>
            <a:r>
              <a:rPr lang="en-US" dirty="0"/>
              <a:t>-type specific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can use module of features to identify immunotypes of combined </a:t>
            </a:r>
            <a:r>
              <a:rPr lang="en-US" dirty="0" err="1"/>
              <a:t>irAE</a:t>
            </a:r>
            <a:r>
              <a:rPr lang="en-US" dirty="0"/>
              <a:t>, thyroid </a:t>
            </a:r>
            <a:r>
              <a:rPr lang="en-US" dirty="0" err="1"/>
              <a:t>irAEs</a:t>
            </a:r>
            <a:r>
              <a:rPr lang="en-US" dirty="0"/>
              <a:t>, skin, “rheumatoid” </a:t>
            </a:r>
            <a:r>
              <a:rPr lang="en-US" dirty="0" err="1"/>
              <a:t>irAEs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Longitudinal analyses: some feature frequencies change with ICI in </a:t>
            </a:r>
            <a:r>
              <a:rPr lang="en-US" dirty="0" err="1"/>
              <a:t>irAE</a:t>
            </a:r>
            <a:r>
              <a:rPr lang="en-US" dirty="0"/>
              <a:t> group-specific manner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b="1" dirty="0"/>
              <a:t>CD56</a:t>
            </a:r>
            <a:r>
              <a:rPr lang="en-US" b="1" baseline="30000" dirty="0"/>
              <a:t>bright</a:t>
            </a:r>
            <a:r>
              <a:rPr lang="en-US" b="1" dirty="0"/>
              <a:t> of NK frequency decreases with ICI in skin/combined </a:t>
            </a:r>
            <a:r>
              <a:rPr lang="en-US" b="1" dirty="0" err="1"/>
              <a:t>irAE</a:t>
            </a:r>
            <a:r>
              <a:rPr lang="en-US" b="1" dirty="0"/>
              <a:t> groups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other features’ frequencies change in </a:t>
            </a:r>
            <a:r>
              <a:rPr lang="en-US" dirty="0" err="1"/>
              <a:t>irAE</a:t>
            </a:r>
            <a:r>
              <a:rPr lang="en-US" dirty="0"/>
              <a:t> group-specific manners over ICI (data not shown)</a:t>
            </a:r>
          </a:p>
        </p:txBody>
      </p:sp>
    </p:spTree>
    <p:extLst>
      <p:ext uri="{BB962C8B-B14F-4D97-AF65-F5344CB8AC3E}">
        <p14:creationId xmlns:p14="http://schemas.microsoft.com/office/powerpoint/2010/main" val="4284146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873"/>
            <a:ext cx="4378693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IMPACD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created gating set in R, counts are ~expected values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will next look at gating at multiple, hierarchical levels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 results in public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EF2B0-1CA8-06F2-E8F3-07EFCF910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5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9" y="4472299"/>
            <a:ext cx="8900161" cy="2385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 numCol="2">
            <a:normAutofit/>
          </a:bodyPr>
          <a:lstStyle/>
          <a:p>
            <a:r>
              <a:rPr lang="en-US" dirty="0"/>
              <a:t>Holly </a:t>
            </a:r>
            <a:r>
              <a:rPr lang="en-US" dirty="0" err="1"/>
              <a:t>Akilesh</a:t>
            </a:r>
            <a:endParaRPr lang="en-US" dirty="0"/>
          </a:p>
          <a:p>
            <a:r>
              <a:rPr lang="en-US" dirty="0"/>
              <a:t>Long lab/</a:t>
            </a:r>
            <a:r>
              <a:rPr lang="en-US" dirty="0" err="1"/>
              <a:t>HIPcore</a:t>
            </a:r>
            <a:endParaRPr lang="en-US" dirty="0"/>
          </a:p>
          <a:p>
            <a:pPr lvl="1"/>
            <a:r>
              <a:rPr lang="en-US" dirty="0"/>
              <a:t>Alice Long, Alice </a:t>
            </a:r>
            <a:r>
              <a:rPr lang="en-US" dirty="0" err="1"/>
              <a:t>Wiedeman</a:t>
            </a:r>
            <a:endParaRPr lang="en-US" dirty="0"/>
          </a:p>
          <a:p>
            <a:r>
              <a:rPr lang="en-US" dirty="0"/>
              <a:t>Buckner lab</a:t>
            </a:r>
          </a:p>
          <a:p>
            <a:pPr lvl="1"/>
            <a:r>
              <a:rPr lang="en-US" dirty="0"/>
              <a:t>Jane Buckner, Sylvia </a:t>
            </a:r>
            <a:r>
              <a:rPr lang="en-US" dirty="0" err="1"/>
              <a:t>Posso</a:t>
            </a:r>
            <a:endParaRPr lang="en-US" dirty="0"/>
          </a:p>
          <a:p>
            <a:r>
              <a:rPr lang="en-US" b="1" dirty="0"/>
              <a:t>Peter Linsley</a:t>
            </a:r>
          </a:p>
          <a:p>
            <a:r>
              <a:rPr lang="en-US" dirty="0"/>
              <a:t>Hannah </a:t>
            </a:r>
            <a:r>
              <a:rPr lang="en-US" dirty="0" err="1"/>
              <a:t>DeBerg</a:t>
            </a:r>
            <a:endParaRPr lang="en-US" dirty="0"/>
          </a:p>
          <a:p>
            <a:r>
              <a:rPr lang="en-US" dirty="0"/>
              <a:t>Clinical team</a:t>
            </a:r>
          </a:p>
        </p:txBody>
      </p:sp>
    </p:spTree>
    <p:extLst>
      <p:ext uri="{BB962C8B-B14F-4D97-AF65-F5344CB8AC3E}">
        <p14:creationId xmlns:p14="http://schemas.microsoft.com/office/powerpoint/2010/main" val="2018884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BFC0D-AFC8-E001-47A2-00A43FC27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23A6FA-B045-E002-E360-668E111D4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3874"/>
            <a:ext cx="4018249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F1720-87CD-99AE-FCB4-96F156D1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Distinguishing skin </a:t>
            </a:r>
            <a:r>
              <a:rPr lang="en-US" dirty="0" err="1"/>
              <a:t>irAE</a:t>
            </a:r>
            <a:r>
              <a:rPr lang="en-US" dirty="0"/>
              <a:t> group using module of top 4 skin </a:t>
            </a:r>
            <a:r>
              <a:rPr lang="en-US" dirty="0" err="1"/>
              <a:t>irAE</a:t>
            </a:r>
            <a:r>
              <a:rPr lang="en-US" dirty="0"/>
              <a:t> baseline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C2237-F94C-7687-FF98-25D86C1F1F4D}"/>
              </a:ext>
            </a:extLst>
          </p:cNvPr>
          <p:cNvSpPr txBox="1"/>
          <p:nvPr/>
        </p:nvSpPr>
        <p:spPr>
          <a:xfrm>
            <a:off x="1559560" y="6059107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*</a:t>
            </a:r>
          </a:p>
          <a:p>
            <a:r>
              <a:rPr lang="en-US" dirty="0"/>
              <a:t>PC2 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F1A1D-1530-092D-B4CA-9490E4A93AA0}"/>
              </a:ext>
            </a:extLst>
          </p:cNvPr>
          <p:cNvSpPr txBox="1"/>
          <p:nvPr/>
        </p:nvSpPr>
        <p:spPr>
          <a:xfrm>
            <a:off x="7088945" y="4822444"/>
            <a:ext cx="203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PC1-2 contributions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8CEE2-1ED8-F11D-4141-084238FCC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98" y="2581374"/>
            <a:ext cx="3733800" cy="196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DCC968-4975-BC86-CBE0-056F54B9742C}"/>
              </a:ext>
            </a:extLst>
          </p:cNvPr>
          <p:cNvSpPr txBox="1"/>
          <p:nvPr/>
        </p:nvSpPr>
        <p:spPr>
          <a:xfrm>
            <a:off x="4691902" y="6488668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p &lt; 0.01, *: p &lt; 0.05</a:t>
            </a:r>
          </a:p>
        </p:txBody>
      </p:sp>
    </p:spTree>
    <p:extLst>
      <p:ext uri="{BB962C8B-B14F-4D97-AF65-F5344CB8AC3E}">
        <p14:creationId xmlns:p14="http://schemas.microsoft.com/office/powerpoint/2010/main" val="3054556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B81D-E2CD-2B56-0810-E95BFFDAB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4D1E84-1700-8FC5-749C-7FDE8F93D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037" y="1414383"/>
            <a:ext cx="495712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76761-E63D-6C90-60E7-22282E6DF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Other longitudinal combined </a:t>
            </a:r>
            <a:r>
              <a:rPr lang="en-US" dirty="0" err="1"/>
              <a:t>irAE</a:t>
            </a:r>
            <a:r>
              <a:rPr lang="en-US" dirty="0"/>
              <a:t>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19C51-9E9C-874A-738C-1A47FF93315D}"/>
              </a:ext>
            </a:extLst>
          </p:cNvPr>
          <p:cNvSpPr txBox="1"/>
          <p:nvPr/>
        </p:nvSpPr>
        <p:spPr>
          <a:xfrm>
            <a:off x="4747897" y="18775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A59FF-67AE-3234-7848-6F335AB210AF}"/>
              </a:ext>
            </a:extLst>
          </p:cNvPr>
          <p:cNvSpPr txBox="1"/>
          <p:nvPr/>
        </p:nvSpPr>
        <p:spPr>
          <a:xfrm>
            <a:off x="5047979" y="648866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F38D2-6BFA-508B-E130-A856A41639AC}"/>
              </a:ext>
            </a:extLst>
          </p:cNvPr>
          <p:cNvSpPr txBox="1"/>
          <p:nvPr/>
        </p:nvSpPr>
        <p:spPr>
          <a:xfrm>
            <a:off x="6246448" y="18775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6C47F5-753B-A968-8782-D6FE4D00D0F3}"/>
              </a:ext>
            </a:extLst>
          </p:cNvPr>
          <p:cNvSpPr txBox="1"/>
          <p:nvPr/>
        </p:nvSpPr>
        <p:spPr>
          <a:xfrm>
            <a:off x="4426094" y="39758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AE206-018C-5687-ECB4-248E104489A8}"/>
              </a:ext>
            </a:extLst>
          </p:cNvPr>
          <p:cNvSpPr txBox="1"/>
          <p:nvPr/>
        </p:nvSpPr>
        <p:spPr>
          <a:xfrm>
            <a:off x="6223029" y="39758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8A53F-493B-868F-02A4-509E47F1E6EC}"/>
              </a:ext>
            </a:extLst>
          </p:cNvPr>
          <p:cNvSpPr txBox="1"/>
          <p:nvPr/>
        </p:nvSpPr>
        <p:spPr>
          <a:xfrm>
            <a:off x="6559138" y="39758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738629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A5C67-ECBB-E713-04F4-1D0A0E9C0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2B2DA7-80F6-AA54-886B-64F9F15F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49" y="1919288"/>
            <a:ext cx="10866120" cy="3871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3E0A5-FB3D-C5EB-B2A0-3E730B5F7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Other longitudinal “rheumatoid” </a:t>
            </a:r>
            <a:r>
              <a:rPr lang="en-US" dirty="0" err="1"/>
              <a:t>irAE</a:t>
            </a:r>
            <a:r>
              <a:rPr lang="en-US" dirty="0"/>
              <a:t>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9F7E0-2637-E703-25EE-3DFFB45FAF9D}"/>
              </a:ext>
            </a:extLst>
          </p:cNvPr>
          <p:cNvSpPr txBox="1"/>
          <p:nvPr/>
        </p:nvSpPr>
        <p:spPr>
          <a:xfrm>
            <a:off x="7822929" y="2963415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82507-8C4A-A781-BEB9-770222A9324C}"/>
              </a:ext>
            </a:extLst>
          </p:cNvPr>
          <p:cNvSpPr txBox="1"/>
          <p:nvPr/>
        </p:nvSpPr>
        <p:spPr>
          <a:xfrm>
            <a:off x="5101414" y="2963415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D2E89C-0F99-FAB7-530E-BD124B63F262}"/>
              </a:ext>
            </a:extLst>
          </p:cNvPr>
          <p:cNvSpPr txBox="1"/>
          <p:nvPr/>
        </p:nvSpPr>
        <p:spPr>
          <a:xfrm>
            <a:off x="4682276" y="63576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ED92-3E8E-ACFB-3005-AD8788F8FCB5}"/>
              </a:ext>
            </a:extLst>
          </p:cNvPr>
          <p:cNvSpPr txBox="1"/>
          <p:nvPr/>
        </p:nvSpPr>
        <p:spPr>
          <a:xfrm>
            <a:off x="924827" y="5649910"/>
            <a:ext cx="3073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reported enriched in ICI-arthritis joints (Wang et al. </a:t>
            </a:r>
            <a:r>
              <a:rPr lang="en-US" sz="1400" i="1" dirty="0"/>
              <a:t>Sci Immunol.</a:t>
            </a:r>
            <a:r>
              <a:rPr lang="en-US" sz="1400" dirty="0"/>
              <a:t>, 2023)</a:t>
            </a:r>
          </a:p>
        </p:txBody>
      </p:sp>
    </p:spTree>
    <p:extLst>
      <p:ext uri="{BB962C8B-B14F-4D97-AF65-F5344CB8AC3E}">
        <p14:creationId xmlns:p14="http://schemas.microsoft.com/office/powerpoint/2010/main" val="49088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7C626-A11B-906E-4725-B50C0E85A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659C55-C631-4244-EE6E-5E4F11E54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103" y="0"/>
            <a:ext cx="758389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9B6722-9F8B-23CC-CF03-C974E551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725"/>
            <a:ext cx="5706978" cy="1620085"/>
          </a:xfrm>
        </p:spPr>
        <p:txBody>
          <a:bodyPr>
            <a:normAutofit/>
          </a:bodyPr>
          <a:lstStyle/>
          <a:p>
            <a:r>
              <a:rPr lang="en-US" dirty="0"/>
              <a:t>Cancer cohort metadata</a:t>
            </a:r>
          </a:p>
        </p:txBody>
      </p:sp>
    </p:spTree>
    <p:extLst>
      <p:ext uri="{BB962C8B-B14F-4D97-AF65-F5344CB8AC3E}">
        <p14:creationId xmlns:p14="http://schemas.microsoft.com/office/powerpoint/2010/main" val="419824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9710E-F9A0-043A-BF57-F5E4B48EE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CD7CCB-DCA6-C552-8DBE-4EAC75AF5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381" y="1752194"/>
            <a:ext cx="6822117" cy="4523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0D976F-0231-7BE3-FF88-C306A048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 err="1"/>
              <a:t>swMem</a:t>
            </a:r>
            <a:r>
              <a:rPr lang="en-US" dirty="0"/>
              <a:t> of </a:t>
            </a:r>
            <a:r>
              <a:rPr lang="en-US" dirty="0" err="1"/>
              <a:t>Bcells</a:t>
            </a:r>
            <a:r>
              <a:rPr lang="en-US" dirty="0"/>
              <a:t> frequency decreases with ICI in pneumonitis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883A8-92D5-6D51-1360-EB9B8D0E43FC}"/>
              </a:ext>
            </a:extLst>
          </p:cNvPr>
          <p:cNvSpPr txBox="1"/>
          <p:nvPr/>
        </p:nvSpPr>
        <p:spPr>
          <a:xfrm>
            <a:off x="4932533" y="62752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1A877D-C2E5-BA50-A500-43398EFC0A7D}"/>
              </a:ext>
            </a:extLst>
          </p:cNvPr>
          <p:cNvSpPr txBox="1"/>
          <p:nvPr/>
        </p:nvSpPr>
        <p:spPr>
          <a:xfrm>
            <a:off x="5466039" y="20059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575667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B165F-3C14-B2FF-0537-85D83E45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0F56C82-B882-E86C-9915-601151803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427" y="1735797"/>
            <a:ext cx="8006213" cy="4588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479F3-4E79-4018-26F8-8D84B358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Several features’ frequencies change in thyroid </a:t>
            </a:r>
            <a:r>
              <a:rPr lang="en-US" dirty="0" err="1"/>
              <a:t>irAE</a:t>
            </a:r>
            <a:r>
              <a:rPr lang="en-US" dirty="0"/>
              <a:t> group-specific manner over visits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3C0698-B68F-0EBB-A20F-7C6B450C936F}"/>
              </a:ext>
            </a:extLst>
          </p:cNvPr>
          <p:cNvSpPr txBox="1"/>
          <p:nvPr/>
        </p:nvSpPr>
        <p:spPr>
          <a:xfrm>
            <a:off x="4932533" y="62752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F7155-C1F7-7F30-0DAE-DB8B25F640F6}"/>
              </a:ext>
            </a:extLst>
          </p:cNvPr>
          <p:cNvSpPr txBox="1"/>
          <p:nvPr/>
        </p:nvSpPr>
        <p:spPr>
          <a:xfrm>
            <a:off x="4772867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C7755B-47C2-5601-BF4A-0FEAACBB1694}"/>
              </a:ext>
            </a:extLst>
          </p:cNvPr>
          <p:cNvSpPr txBox="1"/>
          <p:nvPr/>
        </p:nvSpPr>
        <p:spPr>
          <a:xfrm>
            <a:off x="7040353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461D0-EFEF-3CEE-0AFD-2AF7F4703EB5}"/>
              </a:ext>
            </a:extLst>
          </p:cNvPr>
          <p:cNvSpPr txBox="1"/>
          <p:nvPr/>
        </p:nvSpPr>
        <p:spPr>
          <a:xfrm>
            <a:off x="7215306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6D7DE5-BBA0-BEDA-3A9B-501A78C56BC7}"/>
              </a:ext>
            </a:extLst>
          </p:cNvPr>
          <p:cNvSpPr txBox="1"/>
          <p:nvPr/>
        </p:nvSpPr>
        <p:spPr>
          <a:xfrm>
            <a:off x="3847991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D3A64-F3A2-F0E5-44DE-62504472AD56}"/>
              </a:ext>
            </a:extLst>
          </p:cNvPr>
          <p:cNvSpPr txBox="1"/>
          <p:nvPr/>
        </p:nvSpPr>
        <p:spPr>
          <a:xfrm>
            <a:off x="3673038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518083-24EE-47EA-5C4B-22A72EE65F11}"/>
              </a:ext>
            </a:extLst>
          </p:cNvPr>
          <p:cNvSpPr txBox="1"/>
          <p:nvPr/>
        </p:nvSpPr>
        <p:spPr>
          <a:xfrm>
            <a:off x="3847991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D6EA9-3991-748A-54D2-EE6EAD777CF4}"/>
              </a:ext>
            </a:extLst>
          </p:cNvPr>
          <p:cNvSpPr txBox="1"/>
          <p:nvPr/>
        </p:nvSpPr>
        <p:spPr>
          <a:xfrm>
            <a:off x="6099887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32D17-50A6-8EA1-5ACA-E9A703F89083}"/>
              </a:ext>
            </a:extLst>
          </p:cNvPr>
          <p:cNvSpPr txBox="1"/>
          <p:nvPr/>
        </p:nvSpPr>
        <p:spPr>
          <a:xfrm>
            <a:off x="8350283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E89077-EBFF-AAE5-E368-F25434139C77}"/>
              </a:ext>
            </a:extLst>
          </p:cNvPr>
          <p:cNvSpPr txBox="1"/>
          <p:nvPr/>
        </p:nvSpPr>
        <p:spPr>
          <a:xfrm>
            <a:off x="2722803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CCB0E6-6EB0-35F5-3367-7FB248C5D21A}"/>
              </a:ext>
            </a:extLst>
          </p:cNvPr>
          <p:cNvSpPr txBox="1"/>
          <p:nvPr/>
        </p:nvSpPr>
        <p:spPr>
          <a:xfrm>
            <a:off x="4772867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EA39A8-3FBA-9437-6763-7EA788D7CA41}"/>
              </a:ext>
            </a:extLst>
          </p:cNvPr>
          <p:cNvSpPr txBox="1"/>
          <p:nvPr/>
        </p:nvSpPr>
        <p:spPr>
          <a:xfrm>
            <a:off x="4947820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976354-E5A6-26A8-8B85-2E0AB669DFA2}"/>
              </a:ext>
            </a:extLst>
          </p:cNvPr>
          <p:cNvSpPr txBox="1"/>
          <p:nvPr/>
        </p:nvSpPr>
        <p:spPr>
          <a:xfrm>
            <a:off x="7041509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ACC9D3-9751-D03A-1F67-FB8B46A310E1}"/>
              </a:ext>
            </a:extLst>
          </p:cNvPr>
          <p:cNvSpPr txBox="1"/>
          <p:nvPr/>
        </p:nvSpPr>
        <p:spPr>
          <a:xfrm>
            <a:off x="7216462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6DA6D2-2EB6-8E67-7096-AB3EAB5BC980}"/>
              </a:ext>
            </a:extLst>
          </p:cNvPr>
          <p:cNvSpPr txBox="1"/>
          <p:nvPr/>
        </p:nvSpPr>
        <p:spPr>
          <a:xfrm>
            <a:off x="2536950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55C8E9-FAD7-6494-D2A0-E87D00B151FE}"/>
              </a:ext>
            </a:extLst>
          </p:cNvPr>
          <p:cNvSpPr txBox="1"/>
          <p:nvPr/>
        </p:nvSpPr>
        <p:spPr>
          <a:xfrm>
            <a:off x="5899897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30865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C1AFB-B280-E90E-C6FB-6F16E123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9C8-55A8-0371-1B5B-6B15D487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625487" cy="1620085"/>
          </a:xfrm>
        </p:spPr>
        <p:txBody>
          <a:bodyPr>
            <a:normAutofit/>
          </a:bodyPr>
          <a:lstStyle/>
          <a:p>
            <a:r>
              <a:rPr lang="en-US" dirty="0"/>
              <a:t>Methods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0DD897-6C82-910C-37CE-8B7B3E32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597" y="2348565"/>
            <a:ext cx="3093127" cy="349878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79BE06-D103-F653-55A9-39E7809F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5380850" cy="4847271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9 features with high technical variation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Normalize percent of parent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Logit transform, Z-scale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mixed-effects LM for each of 71 remaining features, take residuals as batch-corrected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D304D-B96C-2E72-9EB6-9D40A4466E01}"/>
              </a:ext>
            </a:extLst>
          </p:cNvPr>
          <p:cNvSpPr txBox="1"/>
          <p:nvPr/>
        </p:nvSpPr>
        <p:spPr>
          <a:xfrm>
            <a:off x="7555831" y="2044822"/>
            <a:ext cx="49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AD4C8-0ACB-B73C-DEB7-81A9C27313F1}"/>
              </a:ext>
            </a:extLst>
          </p:cNvPr>
          <p:cNvSpPr txBox="1"/>
          <p:nvPr/>
        </p:nvSpPr>
        <p:spPr>
          <a:xfrm>
            <a:off x="10409941" y="2044822"/>
            <a:ext cx="5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AD210-995F-1665-BDDF-58C63C8EDFF3}"/>
              </a:ext>
            </a:extLst>
          </p:cNvPr>
          <p:cNvSpPr txBox="1"/>
          <p:nvPr/>
        </p:nvSpPr>
        <p:spPr>
          <a:xfrm>
            <a:off x="7416462" y="5856972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0EFC4-B658-7AC4-A02C-C4D85D23A186}"/>
              </a:ext>
            </a:extLst>
          </p:cNvPr>
          <p:cNvSpPr txBox="1"/>
          <p:nvPr/>
        </p:nvSpPr>
        <p:spPr>
          <a:xfrm>
            <a:off x="10443483" y="5856972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521D9-53A7-3A7E-53A5-A892FD77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351" y="2414154"/>
            <a:ext cx="2952198" cy="343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005625-07C0-17BA-3C6D-8755292ED0EF}"/>
              </a:ext>
            </a:extLst>
          </p:cNvPr>
          <p:cNvSpPr txBox="1"/>
          <p:nvPr/>
        </p:nvSpPr>
        <p:spPr>
          <a:xfrm>
            <a:off x="1320462" y="57529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&lt;- </a:t>
            </a:r>
            <a:r>
              <a:rPr lang="en-US" dirty="0" err="1"/>
              <a:t>lmer</a:t>
            </a:r>
            <a:r>
              <a:rPr lang="en-US" dirty="0"/>
              <a:t>(</a:t>
            </a:r>
            <a:r>
              <a:rPr lang="en-US" dirty="0" err="1"/>
              <a:t>freq</a:t>
            </a:r>
            <a:r>
              <a:rPr lang="en-US" dirty="0"/>
              <a:t> ~ batch + (1|patient_id))</a:t>
            </a:r>
          </a:p>
        </p:txBody>
      </p:sp>
    </p:spTree>
    <p:extLst>
      <p:ext uri="{BB962C8B-B14F-4D97-AF65-F5344CB8AC3E}">
        <p14:creationId xmlns:p14="http://schemas.microsoft.com/office/powerpoint/2010/main" val="1953393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8868E-5A05-BC81-8D17-D0ED96643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59B1F6-3E41-45EB-D68F-EC4EEECFE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99" y="1780008"/>
            <a:ext cx="9850121" cy="4164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94133-34E9-F8EA-61DA-B3CE9E30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Baseline CD56</a:t>
            </a:r>
            <a:r>
              <a:rPr lang="en-US" baseline="30000" dirty="0"/>
              <a:t>bright</a:t>
            </a:r>
            <a:r>
              <a:rPr lang="en-US" dirty="0"/>
              <a:t> of NK cells frequency higher, PD1</a:t>
            </a:r>
            <a:r>
              <a:rPr lang="en-US" baseline="30000" dirty="0"/>
              <a:t>+</a:t>
            </a:r>
            <a:r>
              <a:rPr lang="en-US" dirty="0"/>
              <a:t> of NK cells frequency lower in those developing pneumonitis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151AA-8AC5-D180-3FD0-2D9AA995C44D}"/>
              </a:ext>
            </a:extLst>
          </p:cNvPr>
          <p:cNvSpPr txBox="1"/>
          <p:nvPr/>
        </p:nvSpPr>
        <p:spPr>
          <a:xfrm>
            <a:off x="3609474" y="2598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BDAE5-BAD7-5D8C-134B-D98EBB29BB4E}"/>
              </a:ext>
            </a:extLst>
          </p:cNvPr>
          <p:cNvSpPr txBox="1"/>
          <p:nvPr/>
        </p:nvSpPr>
        <p:spPr>
          <a:xfrm>
            <a:off x="7121090" y="2598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91D1E-E674-C3A0-B1A0-EB92054F8F6B}"/>
              </a:ext>
            </a:extLst>
          </p:cNvPr>
          <p:cNvSpPr txBox="1"/>
          <p:nvPr/>
        </p:nvSpPr>
        <p:spPr>
          <a:xfrm>
            <a:off x="4691902" y="64886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</a:t>
            </a:r>
            <a:r>
              <a:rPr lang="en-US" dirty="0" err="1"/>
              <a:t>padj</a:t>
            </a:r>
            <a:r>
              <a:rPr lang="en-US" dirty="0"/>
              <a:t> &lt; 0.01</a:t>
            </a:r>
          </a:p>
        </p:txBody>
      </p:sp>
    </p:spTree>
    <p:extLst>
      <p:ext uri="{BB962C8B-B14F-4D97-AF65-F5344CB8AC3E}">
        <p14:creationId xmlns:p14="http://schemas.microsoft.com/office/powerpoint/2010/main" val="2244037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0A2E-BB94-EF63-81B1-0EFF3B5F4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0F4F-CD9B-9197-270D-C8317833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Baseline feature module methods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A4B0CF-CBA3-9DB5-4916-34E90FF05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10195560" cy="4847271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 each </a:t>
            </a:r>
            <a:r>
              <a:rPr lang="en-US" dirty="0" err="1"/>
              <a:t>irAE</a:t>
            </a:r>
            <a:r>
              <a:rPr lang="en-US" dirty="0"/>
              <a:t> group comparison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for each feature, test for difference in baseline frequency distributions between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arrange by </a:t>
            </a:r>
            <a:r>
              <a:rPr lang="en-US" dirty="0" err="1"/>
              <a:t>pval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take top 4 features as top feature module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PCA only using features in the module</a:t>
            </a:r>
          </a:p>
        </p:txBody>
      </p:sp>
    </p:spTree>
    <p:extLst>
      <p:ext uri="{BB962C8B-B14F-4D97-AF65-F5344CB8AC3E}">
        <p14:creationId xmlns:p14="http://schemas.microsoft.com/office/powerpoint/2010/main" val="1502469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48C8-C08C-5310-43AF-1506C94B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F54BB9-AC8E-D2BD-58B5-BA92F283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23" y="2011680"/>
            <a:ext cx="4206427" cy="4846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A1593-E659-B741-D41A-ED2811CE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Distinguishing combined </a:t>
            </a:r>
            <a:r>
              <a:rPr lang="en-US" dirty="0" err="1"/>
              <a:t>irAE</a:t>
            </a:r>
            <a:r>
              <a:rPr lang="en-US" dirty="0"/>
              <a:t> group using module of top 4 combined </a:t>
            </a:r>
            <a:r>
              <a:rPr lang="en-US" dirty="0" err="1"/>
              <a:t>irAE</a:t>
            </a:r>
            <a:r>
              <a:rPr lang="en-US" dirty="0"/>
              <a:t> baseline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77CFD-980F-C8FF-B49F-828D77CD9F5F}"/>
              </a:ext>
            </a:extLst>
          </p:cNvPr>
          <p:cNvSpPr txBox="1"/>
          <p:nvPr/>
        </p:nvSpPr>
        <p:spPr>
          <a:xfrm>
            <a:off x="1164399" y="6097449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*</a:t>
            </a:r>
          </a:p>
          <a:p>
            <a:r>
              <a:rPr lang="en-US" dirty="0"/>
              <a:t>PC3 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1A4D3-F063-8BC4-A7C8-836303ACEFC6}"/>
              </a:ext>
            </a:extLst>
          </p:cNvPr>
          <p:cNvSpPr txBox="1"/>
          <p:nvPr/>
        </p:nvSpPr>
        <p:spPr>
          <a:xfrm>
            <a:off x="7346851" y="5103913"/>
            <a:ext cx="205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PC1/3 contributions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3633F9-2D29-8D3C-EB11-52FD58ABD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900" y="2590850"/>
            <a:ext cx="5105400" cy="2146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386B2F-4F08-9122-43AB-05DE823A0AC5}"/>
              </a:ext>
            </a:extLst>
          </p:cNvPr>
          <p:cNvSpPr txBox="1"/>
          <p:nvPr/>
        </p:nvSpPr>
        <p:spPr>
          <a:xfrm>
            <a:off x="4691902" y="6488668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p &lt; 0.01, *: p &lt; 0.05</a:t>
            </a:r>
          </a:p>
        </p:txBody>
      </p:sp>
    </p:spTree>
    <p:extLst>
      <p:ext uri="{BB962C8B-B14F-4D97-AF65-F5344CB8AC3E}">
        <p14:creationId xmlns:p14="http://schemas.microsoft.com/office/powerpoint/2010/main" val="2697412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047DC-7F42-4AD5-79B9-8F6EA0778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3F1E7-2E5C-5427-AD5B-FA5BE735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Using randomly formed modules instead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863C6-61DA-E6C4-9723-E9A61624F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60" y="1775042"/>
            <a:ext cx="4558611" cy="508295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304D89-9AA1-F094-FD5D-E1E1E7CAA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451" y="2997319"/>
            <a:ext cx="5655644" cy="184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- choosing random set of 4 features 1000 times, obtain separation in PCA space (&gt; 2 p &lt; 0.05’s in PCs 1-3) ~1.1% of the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EA5D5-BC4F-2513-3986-933FF4DC5F16}"/>
              </a:ext>
            </a:extLst>
          </p:cNvPr>
          <p:cNvSpPr txBox="1"/>
          <p:nvPr/>
        </p:nvSpPr>
        <p:spPr>
          <a:xfrm>
            <a:off x="452387" y="5419024"/>
            <a:ext cx="1978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“bottom” 4 feature</a:t>
            </a:r>
          </a:p>
          <a:p>
            <a:r>
              <a:rPr lang="en-US" dirty="0"/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68897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49D5B-0B24-8B3C-435F-28A79001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D6F9B-6A69-C944-E1BB-847CC37D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81" y="2005398"/>
            <a:ext cx="4224208" cy="48526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5852B-8B5E-AE37-98E3-B614FB763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Distinguishing thyroid </a:t>
            </a:r>
            <a:r>
              <a:rPr lang="en-US" dirty="0" err="1"/>
              <a:t>irAE</a:t>
            </a:r>
            <a:r>
              <a:rPr lang="en-US" dirty="0"/>
              <a:t> group using module of top 4 thyroid </a:t>
            </a:r>
            <a:r>
              <a:rPr lang="en-US" dirty="0" err="1"/>
              <a:t>irAE</a:t>
            </a:r>
            <a:r>
              <a:rPr lang="en-US" dirty="0"/>
              <a:t> baseline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CE9CC-4CC9-042F-951F-7FBE8BFAAD70}"/>
              </a:ext>
            </a:extLst>
          </p:cNvPr>
          <p:cNvSpPr txBox="1"/>
          <p:nvPr/>
        </p:nvSpPr>
        <p:spPr>
          <a:xfrm>
            <a:off x="838200" y="6048947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*</a:t>
            </a:r>
          </a:p>
          <a:p>
            <a:r>
              <a:rPr lang="en-US" dirty="0"/>
              <a:t>PC2 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B3564-4F7A-3C1B-3097-39FF1691107B}"/>
              </a:ext>
            </a:extLst>
          </p:cNvPr>
          <p:cNvSpPr txBox="1"/>
          <p:nvPr/>
        </p:nvSpPr>
        <p:spPr>
          <a:xfrm>
            <a:off x="6675059" y="4865488"/>
            <a:ext cx="203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PC1-2 contributions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46CAF-DE86-65AD-9D92-0CDF591AF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170" y="2302279"/>
            <a:ext cx="4969510" cy="2253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7D0B8B-B274-2F7F-76B7-B6C2DB6528B9}"/>
              </a:ext>
            </a:extLst>
          </p:cNvPr>
          <p:cNvSpPr txBox="1"/>
          <p:nvPr/>
        </p:nvSpPr>
        <p:spPr>
          <a:xfrm>
            <a:off x="4691902" y="6488668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p &lt; 0.01, *: p &lt; 0.05</a:t>
            </a:r>
          </a:p>
        </p:txBody>
      </p:sp>
    </p:spTree>
    <p:extLst>
      <p:ext uri="{BB962C8B-B14F-4D97-AF65-F5344CB8AC3E}">
        <p14:creationId xmlns:p14="http://schemas.microsoft.com/office/powerpoint/2010/main" val="354642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1F4DD-DAFF-DFB9-232D-92EAB15AD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0977F5-2EC5-6EE9-9763-F07F86C7D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52" y="2086471"/>
            <a:ext cx="4091948" cy="4771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CD5198-CC72-64C1-473D-D2D596201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Distinguishing “rheumatoid” </a:t>
            </a:r>
            <a:r>
              <a:rPr lang="en-US" dirty="0" err="1"/>
              <a:t>irAE</a:t>
            </a:r>
            <a:r>
              <a:rPr lang="en-US" dirty="0"/>
              <a:t> group using module of top 4 “rheumatoid” </a:t>
            </a:r>
            <a:r>
              <a:rPr lang="en-US" dirty="0" err="1"/>
              <a:t>irAE</a:t>
            </a:r>
            <a:r>
              <a:rPr lang="en-US" dirty="0"/>
              <a:t> baseline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D578E-6109-4280-B71A-BF48679A7CA9}"/>
              </a:ext>
            </a:extLst>
          </p:cNvPr>
          <p:cNvSpPr txBox="1"/>
          <p:nvPr/>
        </p:nvSpPr>
        <p:spPr>
          <a:xfrm>
            <a:off x="2011680" y="5941109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**</a:t>
            </a:r>
            <a:br>
              <a:rPr lang="en-US" dirty="0"/>
            </a:br>
            <a:r>
              <a:rPr lang="en-US" dirty="0"/>
              <a:t>PC3 **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E1271-ABDD-23CD-FA8F-A9243749FAA1}"/>
              </a:ext>
            </a:extLst>
          </p:cNvPr>
          <p:cNvSpPr txBox="1"/>
          <p:nvPr/>
        </p:nvSpPr>
        <p:spPr>
          <a:xfrm>
            <a:off x="7911386" y="4837966"/>
            <a:ext cx="203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PC1/3 contributions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E3EE4-8D64-F3B1-C5A0-D90F6E533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140" y="2470200"/>
            <a:ext cx="4953000" cy="208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85F26-DB4F-6374-9736-5D2E41988C02}"/>
              </a:ext>
            </a:extLst>
          </p:cNvPr>
          <p:cNvSpPr txBox="1"/>
          <p:nvPr/>
        </p:nvSpPr>
        <p:spPr>
          <a:xfrm>
            <a:off x="4691902" y="6488668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p &lt; 0.01, *: p &lt; 0.05</a:t>
            </a:r>
          </a:p>
        </p:txBody>
      </p:sp>
    </p:spTree>
    <p:extLst>
      <p:ext uri="{BB962C8B-B14F-4D97-AF65-F5344CB8AC3E}">
        <p14:creationId xmlns:p14="http://schemas.microsoft.com/office/powerpoint/2010/main" val="692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24062</TotalTime>
  <Words>1344</Words>
  <Application>Microsoft Macintosh PowerPoint</Application>
  <PresentationFormat>Widescreen</PresentationFormat>
  <Paragraphs>179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-webkit-standard</vt:lpstr>
      <vt:lpstr>Arial</vt:lpstr>
      <vt:lpstr>Calibri</vt:lpstr>
      <vt:lpstr>Calibri Light</vt:lpstr>
      <vt:lpstr>Cambria</vt:lpstr>
      <vt:lpstr>Menlo</vt:lpstr>
      <vt:lpstr>Office Theme</vt:lpstr>
      <vt:lpstr>NCI update – analyzing CyTOF data</vt:lpstr>
      <vt:lpstr>Cancer cohort metadata</vt:lpstr>
      <vt:lpstr>Methods overview</vt:lpstr>
      <vt:lpstr>Baseline CD56bright of NK cells frequency higher, PD1+ of NK cells frequency lower in those developing pneumonitis</vt:lpstr>
      <vt:lpstr>Baseline feature module methods</vt:lpstr>
      <vt:lpstr>Distinguishing combined irAE group using module of top 4 combined irAE baseline features</vt:lpstr>
      <vt:lpstr>Using randomly formed modules instead</vt:lpstr>
      <vt:lpstr>Distinguishing thyroid irAE group using module of top 4 thyroid irAE baseline features</vt:lpstr>
      <vt:lpstr>Distinguishing “rheumatoid” irAE group using module of top 4 “rheumatoid” irAE baseline features</vt:lpstr>
      <vt:lpstr>Summary of baseline module analysis: several features may be more irAE-type-specific</vt:lpstr>
      <vt:lpstr>Longitudinal analysis methods</vt:lpstr>
      <vt:lpstr>Frequency of CD56bright of NK cells decreases with ICI specifically in combined irAE and skin irAE groups</vt:lpstr>
      <vt:lpstr>Frequency of CD38hiCD127- of NN CD8s may increase more in “rheumatoid” irAE group</vt:lpstr>
      <vt:lpstr>Conclusions</vt:lpstr>
      <vt:lpstr>Next steps</vt:lpstr>
      <vt:lpstr>Acknowledgements</vt:lpstr>
      <vt:lpstr>Distinguishing skin irAE group using module of top 4 skin irAE baseline features</vt:lpstr>
      <vt:lpstr>Other longitudinal combined irAE results</vt:lpstr>
      <vt:lpstr>Other longitudinal “rheumatoid” irAE results</vt:lpstr>
      <vt:lpstr>swMem of Bcells frequency decreases with ICI in pneumonitis irAE group</vt:lpstr>
      <vt:lpstr>Several features’ frequencies change in thyroid irAE group-specific manner over visits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4573</cp:revision>
  <dcterms:created xsi:type="dcterms:W3CDTF">2023-09-15T17:40:02Z</dcterms:created>
  <dcterms:modified xsi:type="dcterms:W3CDTF">2024-12-06T22:58:09Z</dcterms:modified>
</cp:coreProperties>
</file>